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7"/>
  </p:notesMasterIdLst>
  <p:sldIdLst>
    <p:sldId id="337" r:id="rId2"/>
    <p:sldId id="340" r:id="rId3"/>
    <p:sldId id="316" r:id="rId4"/>
    <p:sldId id="287" r:id="rId5"/>
    <p:sldId id="318" r:id="rId6"/>
    <p:sldId id="319" r:id="rId7"/>
    <p:sldId id="320" r:id="rId8"/>
    <p:sldId id="321" r:id="rId9"/>
    <p:sldId id="322" r:id="rId10"/>
    <p:sldId id="323" r:id="rId11"/>
    <p:sldId id="324" r:id="rId12"/>
    <p:sldId id="325" r:id="rId13"/>
    <p:sldId id="326" r:id="rId14"/>
    <p:sldId id="338" r:id="rId15"/>
    <p:sldId id="327" r:id="rId16"/>
    <p:sldId id="328" r:id="rId17"/>
    <p:sldId id="329" r:id="rId18"/>
    <p:sldId id="330" r:id="rId19"/>
    <p:sldId id="331" r:id="rId20"/>
    <p:sldId id="332" r:id="rId21"/>
    <p:sldId id="333" r:id="rId22"/>
    <p:sldId id="334" r:id="rId23"/>
    <p:sldId id="335" r:id="rId24"/>
    <p:sldId id="336" r:id="rId25"/>
    <p:sldId id="339" r:id="rId2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30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67" autoAdjust="0"/>
    <p:restoredTop sz="94660"/>
  </p:normalViewPr>
  <p:slideViewPr>
    <p:cSldViewPr>
      <p:cViewPr varScale="1">
        <p:scale>
          <a:sx n="64" d="100"/>
          <a:sy n="64" d="100"/>
        </p:scale>
        <p:origin x="159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BE47FE-DBEF-4A7C-A355-30CEA4604859}" type="datetimeFigureOut">
              <a:rPr lang="fr-FR" smtClean="0"/>
              <a:t>01/10/2019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FCD01-F9CE-4C44-9F78-7DBF3D9CB33F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12062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/>
              <a:t>Modifiez le style des sous-titres du masque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01/10/2019</a:t>
            </a:fld>
            <a:endParaRPr lang="fr-FR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01/10/2019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01/10/2019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01/10/2019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01/10/2019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01/10/2019</a:t>
            </a:fld>
            <a:endParaRPr lang="fr-F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01/10/2019</a:t>
            </a:fld>
            <a:endParaRPr lang="fr-F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01/10/2019</a:t>
            </a:fld>
            <a:endParaRPr lang="fr-F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01/10/2019</a:t>
            </a:fld>
            <a:endParaRPr lang="fr-F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01/10/2019</a:t>
            </a:fld>
            <a:endParaRPr lang="fr-F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01/10/2019</a:t>
            </a:fld>
            <a:endParaRPr lang="fr-F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dirty="0"/>
              <a:t>Cliquez sur l'icône pour ajouter une image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/>
              <a:t>Modifiez les styles du texte du masque</a:t>
            </a:r>
          </a:p>
          <a:p>
            <a:pPr lvl="1" eaLnBrk="1" latinLnBrk="0" hangingPunct="1"/>
            <a:r>
              <a:rPr kumimoji="0" lang="fr-FR"/>
              <a:t>Deuxième niveau</a:t>
            </a:r>
          </a:p>
          <a:p>
            <a:pPr lvl="2" eaLnBrk="1" latinLnBrk="0" hangingPunct="1"/>
            <a:r>
              <a:rPr kumimoji="0" lang="fr-FR"/>
              <a:t>Troisième niveau</a:t>
            </a:r>
          </a:p>
          <a:p>
            <a:pPr lvl="3" eaLnBrk="1" latinLnBrk="0" hangingPunct="1"/>
            <a:r>
              <a:rPr kumimoji="0" lang="fr-FR"/>
              <a:t>Quatrième niveau</a:t>
            </a:r>
          </a:p>
          <a:p>
            <a:pPr lvl="4" eaLnBrk="1" latinLnBrk="0" hangingPunct="1"/>
            <a:r>
              <a:rPr kumimoji="0" lang="fr-FR"/>
              <a:t>Cinquième niveau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3043F6C-A85B-4A8B-8892-12E9E148F830}" type="datetimeFigureOut">
              <a:rPr lang="fr-FR" smtClean="0"/>
              <a:t>01/10/2019</a:t>
            </a:fld>
            <a:endParaRPr lang="fr-FR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56CDE8B-302A-48E0-A697-BBDEF0585C16}" type="slidenum">
              <a:rPr lang="fr-FR" smtClean="0"/>
              <a:t>‹N°›</a:t>
            </a:fld>
            <a:endParaRPr lang="fr-FR" dirty="0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fr-FR" sz="8900" dirty="0"/>
              <a:t>Trigonométrie</a:t>
            </a:r>
            <a:br>
              <a:rPr lang="fr-FR" sz="8900" dirty="0"/>
            </a:br>
            <a:r>
              <a:rPr lang="fr-FR" dirty="0"/>
              <a:t>Série 4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77744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3736881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7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2195736" y="5445224"/>
                <a:ext cx="4679928" cy="1412776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br>
                  <a:rPr lang="fr-FR" sz="32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fr-FR" sz="32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3200" b="0" i="0" smtClean="0">
                              <a:latin typeface="Cambria Math" panose="02040503050406030204" pitchFamily="18" charset="0"/>
                            </a:rPr>
                            <m:t>J</m:t>
                          </m:r>
                          <m:r>
                            <m:rPr>
                              <m:sty m:val="p"/>
                            </m:rPr>
                            <a:rPr lang="fr-FR" sz="3200" i="0">
                              <a:latin typeface="Cambria Math" panose="02040503050406030204" pitchFamily="18" charset="0"/>
                            </a:rPr>
                            <m:t>O</m:t>
                          </m:r>
                          <m:r>
                            <m:rPr>
                              <m:sty m:val="p"/>
                            </m:rPr>
                            <a:rPr lang="fr-FR" sz="3200" b="0" i="0" smtClean="0">
                              <a:latin typeface="Cambria Math" panose="02040503050406030204" pitchFamily="18" charset="0"/>
                            </a:rPr>
                            <m:t>M</m:t>
                          </m:r>
                        </m:e>
                      </m:acc>
                      <m:r>
                        <a:rPr lang="fr-FR" sz="3200" b="0" i="0" smtClean="0">
                          <a:latin typeface="Cambria Math" panose="02040503050406030204" pitchFamily="18" charset="0"/>
                        </a:rPr>
                        <m:t>= …</m:t>
                      </m:r>
                      <m:r>
                        <m:rPr>
                          <m:sty m:val="p"/>
                        </m:rPr>
                        <a:rPr lang="fr-FR" sz="3200" b="0" i="0" smtClean="0">
                          <a:latin typeface="Cambria Math" panose="02040503050406030204" pitchFamily="18" charset="0"/>
                        </a:rPr>
                        <m:t>rad</m:t>
                      </m:r>
                    </m:oMath>
                  </m:oMathPara>
                </a14:m>
                <a:endParaRPr lang="fr-FR" sz="32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95736" y="5445224"/>
                <a:ext cx="4679928" cy="1412776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 4">
            <a:extLst>
              <a:ext uri="{FF2B5EF4-FFF2-40B4-BE49-F238E27FC236}">
                <a16:creationId xmlns:a16="http://schemas.microsoft.com/office/drawing/2014/main" id="{F027EC14-6793-470F-A671-00379868D2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4448" y="1535988"/>
            <a:ext cx="4075102" cy="4220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324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8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2195736" y="5445224"/>
                <a:ext cx="4679928" cy="1412776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br>
                  <a:rPr lang="fr-FR" sz="32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fr-FR" sz="32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3200" b="0" i="0" smtClean="0">
                              <a:latin typeface="Cambria Math" panose="02040503050406030204" pitchFamily="18" charset="0"/>
                            </a:rPr>
                            <m:t>G</m:t>
                          </m:r>
                          <m:r>
                            <m:rPr>
                              <m:sty m:val="p"/>
                            </m:rPr>
                            <a:rPr lang="fr-FR" sz="3200" i="0">
                              <a:latin typeface="Cambria Math" panose="02040503050406030204" pitchFamily="18" charset="0"/>
                            </a:rPr>
                            <m:t>O</m:t>
                          </m:r>
                          <m:r>
                            <m:rPr>
                              <m:sty m:val="p"/>
                            </m:rPr>
                            <a:rPr lang="fr-FR" sz="3200" b="0" i="0" smtClean="0">
                              <a:latin typeface="Cambria Math" panose="02040503050406030204" pitchFamily="18" charset="0"/>
                            </a:rPr>
                            <m:t>P</m:t>
                          </m:r>
                        </m:e>
                      </m:acc>
                      <m:r>
                        <a:rPr lang="fr-FR" sz="3200" b="0" i="0" smtClean="0">
                          <a:latin typeface="Cambria Math" panose="02040503050406030204" pitchFamily="18" charset="0"/>
                        </a:rPr>
                        <m:t>= …</m:t>
                      </m:r>
                      <m:r>
                        <m:rPr>
                          <m:sty m:val="p"/>
                        </m:rPr>
                        <a:rPr lang="fr-FR" sz="3200" b="0" i="0" smtClean="0">
                          <a:latin typeface="Cambria Math" panose="02040503050406030204" pitchFamily="18" charset="0"/>
                        </a:rPr>
                        <m:t>rad</m:t>
                      </m:r>
                    </m:oMath>
                  </m:oMathPara>
                </a14:m>
                <a:endParaRPr lang="fr-FR" sz="32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95736" y="5445224"/>
                <a:ext cx="4679928" cy="1412776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 4">
            <a:extLst>
              <a:ext uri="{FF2B5EF4-FFF2-40B4-BE49-F238E27FC236}">
                <a16:creationId xmlns:a16="http://schemas.microsoft.com/office/drawing/2014/main" id="{F027EC14-6793-470F-A671-00379868D2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4448" y="1535988"/>
            <a:ext cx="4075102" cy="4220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306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9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2195736" y="5445224"/>
                <a:ext cx="4679928" cy="1412776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br>
                  <a:rPr lang="fr-FR" sz="32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fr-FR" sz="32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3200" b="0" i="0" smtClean="0">
                              <a:latin typeface="Cambria Math" panose="02040503050406030204" pitchFamily="18" charset="0"/>
                            </a:rPr>
                            <m:t>M</m:t>
                          </m:r>
                          <m:r>
                            <m:rPr>
                              <m:sty m:val="p"/>
                            </m:rPr>
                            <a:rPr lang="fr-FR" sz="3200" i="0">
                              <a:latin typeface="Cambria Math" panose="02040503050406030204" pitchFamily="18" charset="0"/>
                            </a:rPr>
                            <m:t>O</m:t>
                          </m:r>
                          <m:r>
                            <m:rPr>
                              <m:sty m:val="p"/>
                            </m:rPr>
                            <a:rPr lang="fr-FR" sz="3200" b="0" i="0" smtClean="0">
                              <a:latin typeface="Cambria Math" panose="02040503050406030204" pitchFamily="18" charset="0"/>
                            </a:rPr>
                            <m:t>D</m:t>
                          </m:r>
                        </m:e>
                      </m:acc>
                      <m:r>
                        <a:rPr lang="fr-FR" sz="3200" b="0" i="0" smtClean="0">
                          <a:latin typeface="Cambria Math" panose="02040503050406030204" pitchFamily="18" charset="0"/>
                        </a:rPr>
                        <m:t>= …</m:t>
                      </m:r>
                      <m:r>
                        <m:rPr>
                          <m:sty m:val="p"/>
                        </m:rPr>
                        <a:rPr lang="fr-FR" sz="3200" b="0" i="0" smtClean="0">
                          <a:latin typeface="Cambria Math" panose="02040503050406030204" pitchFamily="18" charset="0"/>
                        </a:rPr>
                        <m:t>rad</m:t>
                      </m:r>
                    </m:oMath>
                  </m:oMathPara>
                </a14:m>
                <a:endParaRPr lang="fr-FR" sz="32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95736" y="5445224"/>
                <a:ext cx="4679928" cy="1412776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 4">
            <a:extLst>
              <a:ext uri="{FF2B5EF4-FFF2-40B4-BE49-F238E27FC236}">
                <a16:creationId xmlns:a16="http://schemas.microsoft.com/office/drawing/2014/main" id="{F027EC14-6793-470F-A671-00379868D2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4448" y="1535988"/>
            <a:ext cx="4075102" cy="4220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2102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10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2195736" y="5445224"/>
                <a:ext cx="4679928" cy="1412776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br>
                  <a:rPr lang="fr-FR" sz="32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fr-FR" sz="32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3200">
                              <a:latin typeface="Cambria Math" panose="02040503050406030204" pitchFamily="18" charset="0"/>
                            </a:rPr>
                            <m:t>NOG</m:t>
                          </m:r>
                        </m:e>
                      </m:acc>
                      <m:r>
                        <a:rPr lang="fr-FR" sz="3200" b="0" i="0" smtClean="0">
                          <a:latin typeface="Cambria Math" panose="02040503050406030204" pitchFamily="18" charset="0"/>
                        </a:rPr>
                        <m:t>= …</m:t>
                      </m:r>
                      <m:r>
                        <m:rPr>
                          <m:sty m:val="p"/>
                        </m:rPr>
                        <a:rPr lang="fr-FR" sz="3200" b="0" i="0" smtClean="0">
                          <a:latin typeface="Cambria Math" panose="02040503050406030204" pitchFamily="18" charset="0"/>
                        </a:rPr>
                        <m:t>rad</m:t>
                      </m:r>
                    </m:oMath>
                  </m:oMathPara>
                </a14:m>
                <a:endParaRPr lang="fr-FR" sz="32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95736" y="5445224"/>
                <a:ext cx="4679928" cy="1412776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 4">
            <a:extLst>
              <a:ext uri="{FF2B5EF4-FFF2-40B4-BE49-F238E27FC236}">
                <a16:creationId xmlns:a16="http://schemas.microsoft.com/office/drawing/2014/main" id="{F027EC14-6793-470F-A671-00379868D2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4448" y="1535988"/>
            <a:ext cx="4075102" cy="4220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0313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fr-FR" sz="8900" dirty="0"/>
              <a:t>Correction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77744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1326701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2196000" y="5445224"/>
                <a:ext cx="4679928" cy="1412776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br>
                  <a:rPr lang="fr-FR" sz="32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fr-FR" sz="32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3200" b="0" i="0" smtClean="0">
                              <a:latin typeface="Cambria Math" panose="02040503050406030204" pitchFamily="18" charset="0"/>
                            </a:rPr>
                            <m:t>IOA</m:t>
                          </m:r>
                        </m:e>
                      </m:acc>
                      <m:r>
                        <a:rPr lang="fr-FR" sz="3200" b="0" i="0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m:rPr>
                          <m:sty m:val="p"/>
                        </m:rPr>
                        <a:rPr lang="fr-FR" sz="3200" b="0" i="0" smtClean="0">
                          <a:latin typeface="Cambria Math" panose="02040503050406030204" pitchFamily="18" charset="0"/>
                        </a:rPr>
                        <m:t>rad</m:t>
                      </m:r>
                    </m:oMath>
                  </m:oMathPara>
                </a14:m>
                <a:endParaRPr lang="fr-FR" sz="32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96000" y="5445224"/>
                <a:ext cx="4679928" cy="1412776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 5">
            <a:extLst>
              <a:ext uri="{FF2B5EF4-FFF2-40B4-BE49-F238E27FC236}">
                <a16:creationId xmlns:a16="http://schemas.microsoft.com/office/drawing/2014/main" id="{8B1D801D-3798-4AB6-9D2E-C132CCC934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9930" y="1556008"/>
            <a:ext cx="4164140" cy="414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932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2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2195736" y="5447524"/>
                <a:ext cx="4679928" cy="1412776"/>
              </a:xfrm>
            </p:spPr>
            <p:txBody>
              <a:bodyPr>
                <a:normAutofit lnSpcReduction="10000"/>
              </a:bodyPr>
              <a:lstStyle/>
              <a:p>
                <a:pPr marL="0" indent="0" algn="ctr">
                  <a:buNone/>
                </a:pPr>
                <a:br>
                  <a:rPr lang="fr-FR" sz="32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fr-FR" sz="32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3200">
                              <a:latin typeface="Cambria Math" panose="02040503050406030204" pitchFamily="18" charset="0"/>
                            </a:rPr>
                            <m:t>IO</m:t>
                          </m:r>
                          <m:r>
                            <m:rPr>
                              <m:sty m:val="p"/>
                            </m:rPr>
                            <a:rPr lang="fr-FR" sz="3200" b="0" i="0" smtClean="0">
                              <a:latin typeface="Cambria Math" panose="02040503050406030204" pitchFamily="18" charset="0"/>
                            </a:rPr>
                            <m:t>F</m:t>
                          </m:r>
                        </m:e>
                      </m:acc>
                      <m:r>
                        <a:rPr lang="fr-FR" sz="3200" b="0" i="0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m:rPr>
                          <m:sty m:val="p"/>
                        </m:rPr>
                        <a:rPr lang="fr-FR" sz="3200" b="0" i="0" smtClean="0">
                          <a:latin typeface="Cambria Math" panose="02040503050406030204" pitchFamily="18" charset="0"/>
                        </a:rPr>
                        <m:t>rad</m:t>
                      </m:r>
                    </m:oMath>
                  </m:oMathPara>
                </a14:m>
                <a:endParaRPr lang="fr-FR" sz="32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95736" y="5447524"/>
                <a:ext cx="4679928" cy="1412776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 5">
            <a:extLst>
              <a:ext uri="{FF2B5EF4-FFF2-40B4-BE49-F238E27FC236}">
                <a16:creationId xmlns:a16="http://schemas.microsoft.com/office/drawing/2014/main" id="{D815AF97-7A21-4AB1-86AA-E4D99D844F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9930" y="1572221"/>
            <a:ext cx="4164140" cy="414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332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2195736" y="5445224"/>
                <a:ext cx="4679928" cy="1412776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br>
                  <a:rPr lang="fr-FR" sz="32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fr-FR" sz="32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3200">
                              <a:latin typeface="Cambria Math" panose="02040503050406030204" pitchFamily="18" charset="0"/>
                            </a:rPr>
                            <m:t>IO</m:t>
                          </m:r>
                          <m:r>
                            <m:rPr>
                              <m:sty m:val="p"/>
                            </m:rPr>
                            <a:rPr lang="fr-FR" sz="3200" b="0" i="0" smtClean="0">
                              <a:latin typeface="Cambria Math" panose="02040503050406030204" pitchFamily="18" charset="0"/>
                            </a:rPr>
                            <m:t>N</m:t>
                          </m:r>
                        </m:e>
                      </m:acc>
                      <m:r>
                        <a:rPr lang="fr-FR" sz="3200" b="0" i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32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m:rPr>
                          <m:sty m:val="p"/>
                        </m:rPr>
                        <a:rPr lang="fr-FR" sz="3200" b="0" i="0" smtClean="0">
                          <a:latin typeface="Cambria Math" panose="02040503050406030204" pitchFamily="18" charset="0"/>
                        </a:rPr>
                        <m:t>rad</m:t>
                      </m:r>
                    </m:oMath>
                  </m:oMathPara>
                </a14:m>
                <a:endParaRPr lang="fr-FR" sz="32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95736" y="5445224"/>
                <a:ext cx="4679928" cy="1412776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 5">
            <a:extLst>
              <a:ext uri="{FF2B5EF4-FFF2-40B4-BE49-F238E27FC236}">
                <a16:creationId xmlns:a16="http://schemas.microsoft.com/office/drawing/2014/main" id="{DE44A269-E024-404A-8F37-E579E8C9F5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8330" y="1563873"/>
            <a:ext cx="4164140" cy="414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223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4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2195736" y="5445224"/>
                <a:ext cx="4679928" cy="1412776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br>
                  <a:rPr lang="fr-FR" sz="32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fr-FR" sz="32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3200" b="0" i="0" smtClean="0">
                              <a:latin typeface="Cambria Math" panose="02040503050406030204" pitchFamily="18" charset="0"/>
                            </a:rPr>
                            <m:t>IOJ</m:t>
                          </m:r>
                          <m:r>
                            <a:rPr lang="fr-FR" sz="3200" b="0" i="0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e>
                      </m:acc>
                      <m:r>
                        <a:rPr lang="fr-FR" sz="3200" b="0" i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32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m:rPr>
                          <m:sty m:val="p"/>
                        </m:rPr>
                        <a:rPr lang="fr-FR" sz="3200" b="0" i="0" smtClean="0">
                          <a:latin typeface="Cambria Math" panose="02040503050406030204" pitchFamily="18" charset="0"/>
                        </a:rPr>
                        <m:t>rad</m:t>
                      </m:r>
                    </m:oMath>
                  </m:oMathPara>
                </a14:m>
                <a:endParaRPr lang="fr-FR" sz="32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95736" y="5445224"/>
                <a:ext cx="4679928" cy="1412776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 5">
            <a:extLst>
              <a:ext uri="{FF2B5EF4-FFF2-40B4-BE49-F238E27FC236}">
                <a16:creationId xmlns:a16="http://schemas.microsoft.com/office/drawing/2014/main" id="{012535E8-95DF-4E76-9EDB-55F6527DF7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9930" y="1573593"/>
            <a:ext cx="4164140" cy="414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453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5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2195736" y="5445224"/>
                <a:ext cx="4679928" cy="1412776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br>
                  <a:rPr lang="fr-FR" sz="32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fr-FR" sz="32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3200" i="0">
                              <a:latin typeface="Cambria Math" panose="02040503050406030204" pitchFamily="18" charset="0"/>
                            </a:rPr>
                            <m:t>IO</m:t>
                          </m:r>
                          <m:r>
                            <m:rPr>
                              <m:sty m:val="p"/>
                            </m:rPr>
                            <a:rPr lang="fr-FR" sz="3200" b="0" i="0" smtClean="0">
                              <a:latin typeface="Cambria Math" panose="02040503050406030204" pitchFamily="18" charset="0"/>
                            </a:rPr>
                            <m:t>I</m:t>
                          </m:r>
                          <m:r>
                            <a:rPr lang="fr-FR" sz="3200" b="0" i="0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e>
                      </m:acc>
                      <m:r>
                        <a:rPr lang="fr-FR" sz="3200" b="0" i="0" smtClean="0">
                          <a:latin typeface="Cambria Math" panose="02040503050406030204" pitchFamily="18" charset="0"/>
                        </a:rPr>
                        <m:t>= </m:t>
                      </m:r>
                      <m:r>
                        <m:rPr>
                          <m:sty m:val="p"/>
                        </m:rPr>
                        <a:rPr lang="el-GR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π</m:t>
                      </m:r>
                      <m:r>
                        <a:rPr lang="fr-FR" sz="32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3200" b="0" i="0" smtClean="0">
                          <a:latin typeface="Cambria Math" panose="02040503050406030204" pitchFamily="18" charset="0"/>
                        </a:rPr>
                        <m:t>rad</m:t>
                      </m:r>
                    </m:oMath>
                  </m:oMathPara>
                </a14:m>
                <a:endParaRPr lang="fr-FR" sz="32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95736" y="5445224"/>
                <a:ext cx="4679928" cy="1412776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 5">
            <a:extLst>
              <a:ext uri="{FF2B5EF4-FFF2-40B4-BE49-F238E27FC236}">
                <a16:creationId xmlns:a16="http://schemas.microsoft.com/office/drawing/2014/main" id="{D9597DA0-B0B5-417A-94DD-19039A010B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9930" y="1573593"/>
            <a:ext cx="4164140" cy="414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903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052736"/>
            <a:ext cx="3034680" cy="52718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Les segments verts partagent le cercle trigonométrique en douze angles de 30° et les segments bleus en huit angles de 45°.</a:t>
            </a:r>
            <a:endParaRPr lang="fr-FR" sz="3200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63F16AD-2177-4556-8AED-A5662BD715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774" y="824826"/>
            <a:ext cx="5457805" cy="5653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2205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6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1475656" y="5445224"/>
                <a:ext cx="6264696" cy="1412776"/>
              </a:xfrm>
            </p:spPr>
            <p:txBody>
              <a:bodyPr>
                <a:normAutofit fontScale="92500" lnSpcReduction="10000"/>
              </a:bodyPr>
              <a:lstStyle/>
              <a:p>
                <a:pPr marL="0" indent="0" algn="ctr">
                  <a:buNone/>
                </a:pPr>
                <a:br>
                  <a:rPr lang="fr-FR" sz="32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fr-FR" sz="36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3600" b="0" i="0" smtClean="0">
                              <a:latin typeface="Cambria Math" panose="02040503050406030204" pitchFamily="18" charset="0"/>
                            </a:rPr>
                            <m:t>F</m:t>
                          </m:r>
                          <m:r>
                            <m:rPr>
                              <m:sty m:val="p"/>
                            </m:rPr>
                            <a:rPr lang="fr-FR" sz="3600">
                              <a:latin typeface="Cambria Math" panose="02040503050406030204" pitchFamily="18" charset="0"/>
                            </a:rPr>
                            <m:t>O</m:t>
                          </m:r>
                          <m:r>
                            <m:rPr>
                              <m:sty m:val="p"/>
                            </m:rPr>
                            <a:rPr lang="fr-FR" sz="3600" b="0" i="0" smtClean="0">
                              <a:latin typeface="Cambria Math" panose="02040503050406030204" pitchFamily="18" charset="0"/>
                            </a:rPr>
                            <m:t>I</m:t>
                          </m:r>
                          <m:r>
                            <a:rPr lang="fr-FR" sz="3600" b="0" i="0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e>
                      </m:acc>
                      <m:r>
                        <a:rPr lang="fr-FR" sz="3500" b="0" i="0" smtClean="0">
                          <a:latin typeface="Cambria Math" panose="02040503050406030204" pitchFamily="18" charset="0"/>
                        </a:rPr>
                        <m:t>= </m:t>
                      </m:r>
                      <m:r>
                        <m:rPr>
                          <m:sty m:val="p"/>
                        </m:rPr>
                        <a:rPr lang="el-GR" sz="35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π</m:t>
                      </m:r>
                      <m:r>
                        <a:rPr lang="fr-FR" sz="3500" b="0" i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fr-FR" sz="35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5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5</m:t>
                          </m:r>
                          <m:r>
                            <a:rPr lang="fr-FR" sz="35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fr-FR" sz="35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fr-FR" sz="35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35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5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fr-FR" sz="35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m:rPr>
                          <m:sty m:val="p"/>
                        </m:rPr>
                        <a:rPr lang="fr-FR" sz="3500" b="0" i="0" smtClean="0">
                          <a:latin typeface="Cambria Math" panose="02040503050406030204" pitchFamily="18" charset="0"/>
                        </a:rPr>
                        <m:t>rad</m:t>
                      </m:r>
                    </m:oMath>
                  </m:oMathPara>
                </a14:m>
                <a:endParaRPr lang="fr-FR" sz="35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475656" y="5445224"/>
                <a:ext cx="6264696" cy="1412776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 5">
            <a:extLst>
              <a:ext uri="{FF2B5EF4-FFF2-40B4-BE49-F238E27FC236}">
                <a16:creationId xmlns:a16="http://schemas.microsoft.com/office/drawing/2014/main" id="{46BD8353-435D-4736-B7B4-B896199E23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9930" y="1573593"/>
            <a:ext cx="4164140" cy="414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160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7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2195736" y="5445224"/>
                <a:ext cx="4679928" cy="1412776"/>
              </a:xfrm>
            </p:spPr>
            <p:txBody>
              <a:bodyPr>
                <a:normAutofit lnSpcReduction="10000"/>
              </a:bodyPr>
              <a:lstStyle/>
              <a:p>
                <a:pPr marL="0" indent="0" algn="ctr">
                  <a:buNone/>
                </a:pPr>
                <a:br>
                  <a:rPr lang="fr-FR" sz="32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fr-FR" sz="32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3200" b="0" i="0" smtClean="0">
                              <a:latin typeface="Cambria Math" panose="02040503050406030204" pitchFamily="18" charset="0"/>
                            </a:rPr>
                            <m:t>J</m:t>
                          </m:r>
                          <m:r>
                            <m:rPr>
                              <m:sty m:val="p"/>
                            </m:rPr>
                            <a:rPr lang="fr-FR" sz="3200" i="0">
                              <a:latin typeface="Cambria Math" panose="02040503050406030204" pitchFamily="18" charset="0"/>
                            </a:rPr>
                            <m:t>O</m:t>
                          </m:r>
                          <m:r>
                            <m:rPr>
                              <m:sty m:val="p"/>
                            </m:rPr>
                            <a:rPr lang="fr-FR" sz="3200" b="0" i="0" smtClean="0">
                              <a:latin typeface="Cambria Math" panose="02040503050406030204" pitchFamily="18" charset="0"/>
                            </a:rPr>
                            <m:t>M</m:t>
                          </m:r>
                        </m:e>
                      </m:acc>
                      <m:r>
                        <a:rPr lang="fr-FR" sz="3200" b="0" i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fr-FR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m:rPr>
                          <m:sty m:val="p"/>
                        </m:rPr>
                        <a:rPr lang="fr-FR" sz="3200" b="0" i="0" smtClean="0">
                          <a:latin typeface="Cambria Math" panose="02040503050406030204" pitchFamily="18" charset="0"/>
                        </a:rPr>
                        <m:t>rad</m:t>
                      </m:r>
                    </m:oMath>
                  </m:oMathPara>
                </a14:m>
                <a:endParaRPr lang="fr-FR" sz="32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95736" y="5445224"/>
                <a:ext cx="4679928" cy="1412776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 5">
            <a:extLst>
              <a:ext uri="{FF2B5EF4-FFF2-40B4-BE49-F238E27FC236}">
                <a16:creationId xmlns:a16="http://schemas.microsoft.com/office/drawing/2014/main" id="{D87A48C1-DB49-48D9-9D2F-9CD45B8750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9930" y="1558389"/>
            <a:ext cx="4164140" cy="414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62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8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1115616" y="5445224"/>
                <a:ext cx="7416824" cy="1412776"/>
              </a:xfrm>
            </p:spPr>
            <p:txBody>
              <a:bodyPr>
                <a:normAutofit fontScale="92500" lnSpcReduction="10000"/>
              </a:bodyPr>
              <a:lstStyle/>
              <a:p>
                <a:pPr marL="0" indent="0" algn="ctr">
                  <a:buNone/>
                </a:pPr>
                <a:br>
                  <a:rPr lang="fr-FR" sz="32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fr-FR" sz="36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3600" b="0" i="0" smtClean="0">
                              <a:latin typeface="Cambria Math" panose="02040503050406030204" pitchFamily="18" charset="0"/>
                            </a:rPr>
                            <m:t>G</m:t>
                          </m:r>
                          <m:r>
                            <m:rPr>
                              <m:sty m:val="p"/>
                            </m:rPr>
                            <a:rPr lang="fr-FR" sz="3600">
                              <a:latin typeface="Cambria Math" panose="02040503050406030204" pitchFamily="18" charset="0"/>
                            </a:rPr>
                            <m:t>O</m:t>
                          </m:r>
                          <m:r>
                            <m:rPr>
                              <m:sty m:val="p"/>
                            </m:rPr>
                            <a:rPr lang="fr-FR" sz="3600" b="0" i="0" smtClean="0">
                              <a:latin typeface="Cambria Math" panose="02040503050406030204" pitchFamily="18" charset="0"/>
                            </a:rPr>
                            <m:t>P</m:t>
                          </m:r>
                        </m:e>
                      </m:acc>
                      <m:r>
                        <a:rPr lang="fr-FR" sz="3500" b="0" i="0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fr-FR" sz="35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5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fr-FR" sz="35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fr-FR" sz="35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fr-FR" sz="35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fr-FR" sz="35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5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fr-FR" sz="35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fr-FR" sz="35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35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5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a:rPr lang="fr-FR" sz="35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fr-FR" sz="35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fr-FR" sz="3500" b="0" i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fr-FR" sz="35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5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fr-FR" sz="35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fr-FR" sz="35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m:rPr>
                          <m:sty m:val="p"/>
                        </m:rPr>
                        <a:rPr lang="fr-FR" sz="3500" b="0" i="0" smtClean="0">
                          <a:latin typeface="Cambria Math" panose="02040503050406030204" pitchFamily="18" charset="0"/>
                        </a:rPr>
                        <m:t>rad</m:t>
                      </m:r>
                    </m:oMath>
                  </m:oMathPara>
                </a14:m>
                <a:endParaRPr lang="fr-FR" sz="35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15616" y="5445224"/>
                <a:ext cx="7416824" cy="1412776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 5">
            <a:extLst>
              <a:ext uri="{FF2B5EF4-FFF2-40B4-BE49-F238E27FC236}">
                <a16:creationId xmlns:a16="http://schemas.microsoft.com/office/drawing/2014/main" id="{643AC04F-DE44-4069-9978-E4616939CC3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573593"/>
            <a:ext cx="4164140" cy="414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741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9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755576" y="5445224"/>
                <a:ext cx="7632848" cy="1412776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br>
                  <a:rPr lang="fr-FR" sz="32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fr-FR" sz="32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3200" b="0" i="0" smtClean="0">
                              <a:latin typeface="Cambria Math" panose="02040503050406030204" pitchFamily="18" charset="0"/>
                            </a:rPr>
                            <m:t>MOD</m:t>
                          </m:r>
                        </m:e>
                      </m:acc>
                      <m:r>
                        <a:rPr lang="fr-FR" sz="3200" b="0" i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l-GR" sz="320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π</m:t>
                      </m:r>
                      <m:r>
                        <a:rPr lang="fr-FR" sz="3200" b="0" i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3200" b="0" i="0" smtClean="0">
                          <a:latin typeface="Cambria Math" panose="02040503050406030204" pitchFamily="18" charset="0"/>
                        </a:rPr>
                        <m:t>rad</m:t>
                      </m:r>
                    </m:oMath>
                  </m:oMathPara>
                </a14:m>
                <a:endParaRPr lang="fr-FR" sz="32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55576" y="5445224"/>
                <a:ext cx="7632848" cy="1412776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 5">
            <a:extLst>
              <a:ext uri="{FF2B5EF4-FFF2-40B4-BE49-F238E27FC236}">
                <a16:creationId xmlns:a16="http://schemas.microsoft.com/office/drawing/2014/main" id="{C14A39A7-FA30-4D90-B49E-DB57C0A3E5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9930" y="1558636"/>
            <a:ext cx="4164140" cy="414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083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10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5445224"/>
                <a:ext cx="8229600" cy="1412776"/>
              </a:xfrm>
            </p:spPr>
            <p:txBody>
              <a:bodyPr>
                <a:normAutofit fontScale="92500" lnSpcReduction="10000"/>
              </a:bodyPr>
              <a:lstStyle/>
              <a:p>
                <a:pPr marL="0" indent="0" algn="ctr">
                  <a:buNone/>
                </a:pPr>
                <a:br>
                  <a:rPr lang="fr-FR" sz="32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fr-FR" sz="36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3600" b="0" i="0" smtClean="0">
                              <a:latin typeface="Cambria Math" panose="02040503050406030204" pitchFamily="18" charset="0"/>
                            </a:rPr>
                            <m:t>N</m:t>
                          </m:r>
                          <m:r>
                            <m:rPr>
                              <m:sty m:val="p"/>
                            </m:rPr>
                            <a:rPr lang="fr-FR" sz="3600">
                              <a:latin typeface="Cambria Math" panose="02040503050406030204" pitchFamily="18" charset="0"/>
                            </a:rPr>
                            <m:t>O</m:t>
                          </m:r>
                          <m:r>
                            <m:rPr>
                              <m:sty m:val="p"/>
                            </m:rPr>
                            <a:rPr lang="fr-FR" sz="3600" b="0" i="0" smtClean="0">
                              <a:latin typeface="Cambria Math" panose="02040503050406030204" pitchFamily="18" charset="0"/>
                            </a:rPr>
                            <m:t>G</m:t>
                          </m:r>
                        </m:e>
                      </m:acc>
                      <m:r>
                        <a:rPr lang="fr-FR" sz="3500" b="0" i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35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5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fr-FR" sz="35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fr-FR" sz="35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fr-FR" sz="3500" i="1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fr-FR" sz="35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5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fr-FR" sz="35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3500" i="1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35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5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  <m:r>
                            <a:rPr lang="fr-FR" sz="35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fr-FR" sz="35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m:rPr>
                          <m:sty m:val="p"/>
                        </m:rPr>
                        <a:rPr lang="fr-FR" sz="3500">
                          <a:latin typeface="Cambria Math" panose="02040503050406030204" pitchFamily="18" charset="0"/>
                        </a:rPr>
                        <m:t>rad</m:t>
                      </m:r>
                    </m:oMath>
                  </m:oMathPara>
                </a14:m>
                <a:endParaRPr lang="fr-FR" sz="35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5445224"/>
                <a:ext cx="8229600" cy="1412776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 5">
            <a:extLst>
              <a:ext uri="{FF2B5EF4-FFF2-40B4-BE49-F238E27FC236}">
                <a16:creationId xmlns:a16="http://schemas.microsoft.com/office/drawing/2014/main" id="{B5DF68B3-2192-4E2A-B86E-E6B4273EF8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30" y="1515441"/>
            <a:ext cx="4164139" cy="4261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027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33400" y="1844824"/>
            <a:ext cx="7851648" cy="1828800"/>
          </a:xfrm>
        </p:spPr>
        <p:txBody>
          <a:bodyPr anchor="ctr">
            <a:normAutofit/>
          </a:bodyPr>
          <a:lstStyle/>
          <a:p>
            <a:pPr algn="ctr"/>
            <a:r>
              <a:rPr lang="fr-FR" sz="8000" dirty="0"/>
              <a:t>Fin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67544" y="4124672"/>
            <a:ext cx="8359080" cy="1752600"/>
          </a:xfrm>
        </p:spPr>
        <p:txBody>
          <a:bodyPr anchor="ctr"/>
          <a:lstStyle/>
          <a:p>
            <a:pPr algn="ctr"/>
            <a:r>
              <a:rPr lang="fr-FR" dirty="0"/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3760864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b="1" dirty="0"/>
              <a:t>Mesure d’un angle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fr-FR" dirty="0"/>
          </a:p>
          <a:p>
            <a:pPr marL="0" indent="0" algn="ctr">
              <a:buNone/>
            </a:pPr>
            <a:endParaRPr lang="fr-FR" dirty="0"/>
          </a:p>
          <a:p>
            <a:pPr marL="0" indent="0" algn="ctr">
              <a:buNone/>
            </a:pPr>
            <a:r>
              <a:rPr lang="fr-FR" sz="4400" dirty="0"/>
              <a:t>Dans chaque cas, donner </a:t>
            </a:r>
          </a:p>
          <a:p>
            <a:pPr marL="0" indent="0" algn="ctr">
              <a:buNone/>
            </a:pPr>
            <a:r>
              <a:rPr lang="fr-FR" sz="4400" dirty="0"/>
              <a:t>une mesure en radian </a:t>
            </a:r>
          </a:p>
          <a:p>
            <a:pPr marL="0" indent="0" algn="ctr">
              <a:buNone/>
            </a:pPr>
            <a:r>
              <a:rPr lang="fr-FR" sz="4400" dirty="0"/>
              <a:t>de l’angle indiqué</a:t>
            </a:r>
          </a:p>
        </p:txBody>
      </p:sp>
    </p:spTree>
    <p:extLst>
      <p:ext uri="{BB962C8B-B14F-4D97-AF65-F5344CB8AC3E}">
        <p14:creationId xmlns:p14="http://schemas.microsoft.com/office/powerpoint/2010/main" val="16786927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2196000" y="5445224"/>
                <a:ext cx="4679928" cy="1412776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br>
                  <a:rPr lang="fr-FR" sz="32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fr-FR" sz="32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3200" i="0">
                              <a:latin typeface="Cambria Math" panose="02040503050406030204" pitchFamily="18" charset="0"/>
                            </a:rPr>
                            <m:t>IOA</m:t>
                          </m:r>
                        </m:e>
                      </m:acc>
                      <m:r>
                        <a:rPr lang="fr-FR" sz="3200" b="0" i="0" smtClean="0">
                          <a:latin typeface="Cambria Math" panose="02040503050406030204" pitchFamily="18" charset="0"/>
                        </a:rPr>
                        <m:t>= …</m:t>
                      </m:r>
                      <m:r>
                        <m:rPr>
                          <m:sty m:val="p"/>
                        </m:rPr>
                        <a:rPr lang="fr-FR" sz="3200" b="0" i="0" smtClean="0">
                          <a:latin typeface="Cambria Math" panose="02040503050406030204" pitchFamily="18" charset="0"/>
                        </a:rPr>
                        <m:t>rad</m:t>
                      </m:r>
                    </m:oMath>
                  </m:oMathPara>
                </a14:m>
                <a:endParaRPr lang="fr-FR" sz="32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96000" y="5445224"/>
                <a:ext cx="4679928" cy="1412776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 4">
            <a:extLst>
              <a:ext uri="{FF2B5EF4-FFF2-40B4-BE49-F238E27FC236}">
                <a16:creationId xmlns:a16="http://schemas.microsoft.com/office/drawing/2014/main" id="{F027EC14-6793-470F-A671-00379868D2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4448" y="1535988"/>
            <a:ext cx="4075102" cy="4220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5101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2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2195736" y="5949280"/>
                <a:ext cx="4679928" cy="911020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fr-FR" sz="32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3200" i="0">
                              <a:latin typeface="Cambria Math" panose="02040503050406030204" pitchFamily="18" charset="0"/>
                            </a:rPr>
                            <m:t>IO</m:t>
                          </m:r>
                          <m:r>
                            <m:rPr>
                              <m:sty m:val="p"/>
                            </m:rPr>
                            <a:rPr lang="fr-FR" sz="3200" b="0" i="0" smtClean="0">
                              <a:latin typeface="Cambria Math" panose="02040503050406030204" pitchFamily="18" charset="0"/>
                            </a:rPr>
                            <m:t>F</m:t>
                          </m:r>
                        </m:e>
                      </m:acc>
                      <m:r>
                        <a:rPr lang="fr-FR" sz="3200" i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3200" b="0" i="0" smtClean="0">
                          <a:latin typeface="Cambria Math" panose="02040503050406030204" pitchFamily="18" charset="0"/>
                        </a:rPr>
                        <m:t>= …</m:t>
                      </m:r>
                      <m:r>
                        <m:rPr>
                          <m:sty m:val="p"/>
                        </m:rPr>
                        <a:rPr lang="fr-FR" sz="3200" b="0" i="0" smtClean="0">
                          <a:latin typeface="Cambria Math" panose="02040503050406030204" pitchFamily="18" charset="0"/>
                        </a:rPr>
                        <m:t>rad</m:t>
                      </m:r>
                    </m:oMath>
                  </m:oMathPara>
                </a14:m>
                <a:endParaRPr lang="fr-FR" sz="32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95736" y="5949280"/>
                <a:ext cx="4679928" cy="911020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 5">
            <a:extLst>
              <a:ext uri="{FF2B5EF4-FFF2-40B4-BE49-F238E27FC236}">
                <a16:creationId xmlns:a16="http://schemas.microsoft.com/office/drawing/2014/main" id="{5FF279BB-FDE3-43FC-9394-A4EB46CABF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4448" y="1535988"/>
            <a:ext cx="4075102" cy="4220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4965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2195736" y="5445224"/>
                <a:ext cx="4679928" cy="1412776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br>
                  <a:rPr lang="fr-FR" sz="32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fr-FR" sz="32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3200" i="0">
                              <a:latin typeface="Cambria Math" panose="02040503050406030204" pitchFamily="18" charset="0"/>
                            </a:rPr>
                            <m:t>IO</m:t>
                          </m:r>
                          <m:r>
                            <m:rPr>
                              <m:sty m:val="p"/>
                            </m:rPr>
                            <a:rPr lang="fr-FR" sz="3200" b="0" i="0" smtClean="0">
                              <a:latin typeface="Cambria Math" panose="02040503050406030204" pitchFamily="18" charset="0"/>
                            </a:rPr>
                            <m:t>N</m:t>
                          </m:r>
                        </m:e>
                      </m:acc>
                      <m:r>
                        <a:rPr lang="fr-FR" sz="3200" i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3200" b="0" i="0" smtClean="0">
                          <a:latin typeface="Cambria Math" panose="02040503050406030204" pitchFamily="18" charset="0"/>
                        </a:rPr>
                        <m:t>= …</m:t>
                      </m:r>
                      <m:r>
                        <m:rPr>
                          <m:sty m:val="p"/>
                        </m:rPr>
                        <a:rPr lang="fr-FR" sz="3200" b="0" i="0" smtClean="0">
                          <a:latin typeface="Cambria Math" panose="02040503050406030204" pitchFamily="18" charset="0"/>
                        </a:rPr>
                        <m:t>rad</m:t>
                      </m:r>
                    </m:oMath>
                  </m:oMathPara>
                </a14:m>
                <a:endParaRPr lang="fr-FR" sz="32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95736" y="5445224"/>
                <a:ext cx="4679928" cy="1412776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 5">
            <a:extLst>
              <a:ext uri="{FF2B5EF4-FFF2-40B4-BE49-F238E27FC236}">
                <a16:creationId xmlns:a16="http://schemas.microsoft.com/office/drawing/2014/main" id="{5B3FB76A-F3B2-49E5-8BBE-930A4CBE57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4448" y="1535988"/>
            <a:ext cx="4075102" cy="4220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5884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4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2195736" y="5445224"/>
                <a:ext cx="4679928" cy="1412776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br>
                  <a:rPr lang="fr-FR" sz="32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fr-FR" sz="32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3200" i="0">
                              <a:latin typeface="Cambria Math" panose="02040503050406030204" pitchFamily="18" charset="0"/>
                            </a:rPr>
                            <m:t>IO</m:t>
                          </m:r>
                          <m:r>
                            <m:rPr>
                              <m:sty m:val="p"/>
                            </m:rPr>
                            <a:rPr lang="fr-FR" sz="3200" b="0" i="0" smtClean="0">
                              <a:latin typeface="Cambria Math" panose="02040503050406030204" pitchFamily="18" charset="0"/>
                            </a:rPr>
                            <m:t>J</m:t>
                          </m:r>
                          <m:r>
                            <a:rPr lang="fr-FR" sz="3200" b="0" i="0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e>
                      </m:acc>
                      <m:r>
                        <a:rPr lang="fr-FR" sz="3200" i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3200" b="0" i="0" smtClean="0">
                          <a:latin typeface="Cambria Math" panose="02040503050406030204" pitchFamily="18" charset="0"/>
                        </a:rPr>
                        <m:t>= …</m:t>
                      </m:r>
                      <m:r>
                        <m:rPr>
                          <m:sty m:val="p"/>
                        </m:rPr>
                        <a:rPr lang="fr-FR" sz="3200" b="0" i="0" smtClean="0">
                          <a:latin typeface="Cambria Math" panose="02040503050406030204" pitchFamily="18" charset="0"/>
                        </a:rPr>
                        <m:t>rad</m:t>
                      </m:r>
                    </m:oMath>
                  </m:oMathPara>
                </a14:m>
                <a:endParaRPr lang="fr-FR" sz="32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95736" y="5445224"/>
                <a:ext cx="4679928" cy="1412776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 4">
            <a:extLst>
              <a:ext uri="{FF2B5EF4-FFF2-40B4-BE49-F238E27FC236}">
                <a16:creationId xmlns:a16="http://schemas.microsoft.com/office/drawing/2014/main" id="{F027EC14-6793-470F-A671-00379868D2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4448" y="1535988"/>
            <a:ext cx="4075102" cy="4220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2316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5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2195736" y="5445224"/>
                <a:ext cx="4679928" cy="1412776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br>
                  <a:rPr lang="fr-FR" sz="32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fr-FR" sz="32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3200" i="0">
                              <a:latin typeface="Cambria Math" panose="02040503050406030204" pitchFamily="18" charset="0"/>
                            </a:rPr>
                            <m:t>IO</m:t>
                          </m:r>
                          <m:r>
                            <m:rPr>
                              <m:sty m:val="p"/>
                            </m:rPr>
                            <a:rPr lang="fr-FR" sz="3200" b="0" i="0" smtClean="0">
                              <a:latin typeface="Cambria Math" panose="02040503050406030204" pitchFamily="18" charset="0"/>
                            </a:rPr>
                            <m:t>I</m:t>
                          </m:r>
                          <m:r>
                            <a:rPr lang="fr-FR" sz="3200" b="0" i="0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e>
                      </m:acc>
                      <m:r>
                        <a:rPr lang="fr-FR" sz="3200" b="0" i="0" smtClean="0">
                          <a:latin typeface="Cambria Math" panose="02040503050406030204" pitchFamily="18" charset="0"/>
                        </a:rPr>
                        <m:t>= …</m:t>
                      </m:r>
                      <m:r>
                        <m:rPr>
                          <m:sty m:val="p"/>
                        </m:rPr>
                        <a:rPr lang="fr-FR" sz="3200" b="0" i="0" smtClean="0">
                          <a:latin typeface="Cambria Math" panose="02040503050406030204" pitchFamily="18" charset="0"/>
                        </a:rPr>
                        <m:t>rad</m:t>
                      </m:r>
                    </m:oMath>
                  </m:oMathPara>
                </a14:m>
                <a:endParaRPr lang="fr-FR" sz="32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95736" y="5445224"/>
                <a:ext cx="4679928" cy="1412776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 4">
            <a:extLst>
              <a:ext uri="{FF2B5EF4-FFF2-40B4-BE49-F238E27FC236}">
                <a16:creationId xmlns:a16="http://schemas.microsoft.com/office/drawing/2014/main" id="{F027EC14-6793-470F-A671-00379868D2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4448" y="1535988"/>
            <a:ext cx="4075102" cy="4220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1226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6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2195736" y="5445224"/>
                <a:ext cx="4679928" cy="1412776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br>
                  <a:rPr lang="fr-FR" sz="32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fr-FR" sz="32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3200" b="0" i="0" smtClean="0">
                              <a:latin typeface="Cambria Math" panose="02040503050406030204" pitchFamily="18" charset="0"/>
                            </a:rPr>
                            <m:t>F</m:t>
                          </m:r>
                          <m:r>
                            <m:rPr>
                              <m:sty m:val="p"/>
                            </m:rPr>
                            <a:rPr lang="fr-FR" sz="3200" i="0">
                              <a:latin typeface="Cambria Math" panose="02040503050406030204" pitchFamily="18" charset="0"/>
                            </a:rPr>
                            <m:t>O</m:t>
                          </m:r>
                          <m:r>
                            <m:rPr>
                              <m:sty m:val="p"/>
                            </m:rPr>
                            <a:rPr lang="fr-FR" sz="3200" b="0" i="0" smtClean="0">
                              <a:latin typeface="Cambria Math" panose="02040503050406030204" pitchFamily="18" charset="0"/>
                            </a:rPr>
                            <m:t>I</m:t>
                          </m:r>
                          <m:r>
                            <a:rPr lang="fr-FR" sz="3200" b="0" i="0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e>
                      </m:acc>
                      <m:r>
                        <a:rPr lang="fr-FR" sz="3200" b="0" i="0" smtClean="0">
                          <a:latin typeface="Cambria Math" panose="02040503050406030204" pitchFamily="18" charset="0"/>
                        </a:rPr>
                        <m:t>= …</m:t>
                      </m:r>
                      <m:r>
                        <m:rPr>
                          <m:sty m:val="p"/>
                        </m:rPr>
                        <a:rPr lang="fr-FR" sz="3200" b="0" i="0" smtClean="0">
                          <a:latin typeface="Cambria Math" panose="02040503050406030204" pitchFamily="18" charset="0"/>
                        </a:rPr>
                        <m:t>rad</m:t>
                      </m:r>
                    </m:oMath>
                  </m:oMathPara>
                </a14:m>
                <a:endParaRPr lang="fr-FR" sz="32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95736" y="5445224"/>
                <a:ext cx="4679928" cy="1412776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 4">
            <a:extLst>
              <a:ext uri="{FF2B5EF4-FFF2-40B4-BE49-F238E27FC236}">
                <a16:creationId xmlns:a16="http://schemas.microsoft.com/office/drawing/2014/main" id="{F027EC14-6793-470F-A671-00379868D2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4448" y="1535988"/>
            <a:ext cx="4075102" cy="4220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03629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ébit">
  <a:themeElements>
    <a:clrScheme name="Vagues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2100</TotalTime>
  <Words>118</Words>
  <Application>Microsoft Office PowerPoint</Application>
  <PresentationFormat>Affichage à l'écran (4:3)</PresentationFormat>
  <Paragraphs>56</Paragraphs>
  <Slides>25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25</vt:i4>
      </vt:variant>
    </vt:vector>
  </HeadingPairs>
  <TitlesOfParts>
    <vt:vector size="31" baseType="lpstr">
      <vt:lpstr>Calibri</vt:lpstr>
      <vt:lpstr>Cambria Math</vt:lpstr>
      <vt:lpstr>Constantia</vt:lpstr>
      <vt:lpstr>Times New Roman</vt:lpstr>
      <vt:lpstr>Wingdings 2</vt:lpstr>
      <vt:lpstr>Débit</vt:lpstr>
      <vt:lpstr>Trigonométrie Série 4</vt:lpstr>
      <vt:lpstr>Présentation PowerPoint</vt:lpstr>
      <vt:lpstr>Mesure d’un angle</vt:lpstr>
      <vt:lpstr>Question 1 </vt:lpstr>
      <vt:lpstr>Question 2 </vt:lpstr>
      <vt:lpstr>Question 3 </vt:lpstr>
      <vt:lpstr>Question 4 </vt:lpstr>
      <vt:lpstr>Question 5 </vt:lpstr>
      <vt:lpstr>Question 6 </vt:lpstr>
      <vt:lpstr>Question 7 </vt:lpstr>
      <vt:lpstr>Question 8 </vt:lpstr>
      <vt:lpstr>Question 9 </vt:lpstr>
      <vt:lpstr>Question 10 </vt:lpstr>
      <vt:lpstr>Correction</vt:lpstr>
      <vt:lpstr>Question 1 </vt:lpstr>
      <vt:lpstr>Question 2 </vt:lpstr>
      <vt:lpstr>Question 3 </vt:lpstr>
      <vt:lpstr>Question 4 </vt:lpstr>
      <vt:lpstr>Question 5 </vt:lpstr>
      <vt:lpstr>Question 6 </vt:lpstr>
      <vt:lpstr>Question 7 </vt:lpstr>
      <vt:lpstr>Question 8 </vt:lpstr>
      <vt:lpstr>Question 9 </vt:lpstr>
      <vt:lpstr>Question 10 </vt:lpstr>
      <vt:lpstr>Fin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Trigonométrie</dc:title>
  <dc:creator>véro</dc:creator>
  <cp:lastModifiedBy>christine coitout</cp:lastModifiedBy>
  <cp:revision>127</cp:revision>
  <dcterms:created xsi:type="dcterms:W3CDTF">2017-06-06T15:31:06Z</dcterms:created>
  <dcterms:modified xsi:type="dcterms:W3CDTF">2019-10-01T15:32:20Z</dcterms:modified>
</cp:coreProperties>
</file>